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5" r:id="rId4"/>
    <p:sldId id="277" r:id="rId5"/>
    <p:sldId id="258" r:id="rId6"/>
    <p:sldId id="278" r:id="rId7"/>
    <p:sldId id="260" r:id="rId8"/>
    <p:sldId id="279" r:id="rId9"/>
    <p:sldId id="269" r:id="rId10"/>
    <p:sldId id="281" r:id="rId11"/>
    <p:sldId id="280" r:id="rId12"/>
    <p:sldId id="261" r:id="rId13"/>
    <p:sldId id="282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4DF"/>
    <a:srgbClr val="85BDCE"/>
    <a:srgbClr val="667E86"/>
    <a:srgbClr val="AAA182"/>
    <a:srgbClr val="8E7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7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919E-2BB6-2CE8-8430-C06EADBFA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9E0A-3989-2F4C-708A-34E1DFD22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BB27A-FC81-1D36-A074-992C8F66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75AF-4DAA-E713-DA50-E81EA78B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EA43-F762-E433-0131-40FDD068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15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8A3A-2AC7-3004-D8A4-F1CEF900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B67B4-5250-6648-9827-F8B60FAD9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CCBA6-EA6F-56D3-C1E6-32960F71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BB99-D5A9-1728-4A69-6CB2F490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799DF-138C-DBB7-C3B6-A2ABD560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5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56172-91E7-65A0-06DA-8AD7C7CED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78BF7-FA3A-C211-2B67-66AF7CD9F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328B4-5BE9-E6E3-2D25-DEE66D20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26985-F9C5-033B-4D78-E1D138D3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5658-6FA4-B038-B016-A8324212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18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8D29-7F3A-5EE6-7314-B0CD48E4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C51BB-F15B-72B2-BA9B-CC33C15F8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7CBA6-3F8B-EABC-ECFC-440704B2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9F06-34D2-A245-66BB-4E429FE5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940BC-2656-7EC5-66DE-95EF8F35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94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F2D5-DC7A-4ED0-28FD-E4D5C407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98D8D-89D7-6BD2-207A-373B3D24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721D-A82D-380E-56F9-034E5D22C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7709-6E56-8B2B-735C-DBEB8CDD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5BE5-ECE0-D64B-213B-50A39D4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70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3E24-8D99-9A62-73C5-E1BA3EE2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DD08-434D-8DB5-6753-3BBB3BD81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4E3BF-9224-906F-058A-99FD61C79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EEADA-C5A9-C1A5-4D1C-3446CFB3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62A3C-ACB0-7D63-132B-D0C924F8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9B3D-822E-D9AE-8551-6576417F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9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DDA6-87B0-2356-93F5-9ABAC3BB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1FEF0-794F-D8D4-94DC-A68AFE407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D10C-2CF0-DA8E-C647-924982DF5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E7974-0747-4F79-8287-2651B9DDE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E15726-69D4-D3AF-CA40-62B436CA6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B8BA0-8E3F-0B69-5106-64D06CE1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2844AB-EA9B-FF1D-2C49-057752CA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E29C9-0147-BBD9-0E83-F90C276E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63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92B2-3B9F-0598-621D-7A94CD4F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84422-FD1E-6E12-2F87-EE78B753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BD09C-119E-A21C-3CAA-F887D299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9FBF7-3E93-2651-8801-36232A83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282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FE3B0-560E-A12B-0B62-411528E4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5BE42-4417-F386-6AC5-E8C943DD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FEC4-E09F-4B72-5B8E-6528C9A0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9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444B-7DD7-A9FC-DCAA-FDAB8A39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829C-3DC3-DFBA-B0A0-3E47E0E1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2F58-02BA-A701-6B4B-B739D2723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A0098-64F7-291F-1AC1-A02159EF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85E4-7A56-A34D-B321-23C77F2C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EC659-9AA4-1954-0793-C9B9F159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89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F1FF-B981-1F98-C2A7-987EF80F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F0258-B7F0-1628-E10F-B2ABF2413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A4C8B-AA0E-02A0-4319-89A5DDFDE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FEE29-F528-4BDB-6438-D602718E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39743-9AA1-3B64-C73D-AB60DD75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2289A-0AA1-8A93-0555-A6E9D6F5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4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596DE-C5E7-86D6-0749-E65BD348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62E03-377D-F68D-41F9-A977948F4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71D88-DD19-F3BD-FE63-DA23B17CF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BEB33-F236-4783-A109-309F906A891A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1357D-7DA6-2CA6-E284-4FD7C1D42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DE295-B549-4804-F390-20AD94A39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7BEBC-56C4-42F8-A1A2-C9A4FA1239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80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www.geeksforgeeks.org/regularization-by-early-stoppin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dropout-in-neural-networks/" TargetMode="External"/><Relationship Id="rId5" Type="http://schemas.openxmlformats.org/officeDocument/2006/relationships/hyperlink" Target="https://www.geeksforgeeks.org/what-is-batch-normalization-in-deep-learning/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lane flying in the sky&#10;&#10;Description automatically generated">
            <a:extLst>
              <a:ext uri="{FF2B5EF4-FFF2-40B4-BE49-F238E27FC236}">
                <a16:creationId xmlns:a16="http://schemas.microsoft.com/office/drawing/2014/main" id="{22B4CAC5-80D2-92C8-0723-93F337935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" b="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6" name="Picture 35" descr="A plane flying in the sky&#10;&#10;Description automatically generated">
            <a:extLst>
              <a:ext uri="{FF2B5EF4-FFF2-40B4-BE49-F238E27FC236}">
                <a16:creationId xmlns:a16="http://schemas.microsoft.com/office/drawing/2014/main" id="{8ED89E23-B24A-29DF-4965-BC05513F3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31" b="20416"/>
          <a:stretch/>
        </p:blipFill>
        <p:spPr>
          <a:xfrm>
            <a:off x="4182009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3" name="Picture 32" descr="A plane flying in the sky&#10;&#10;Description automatically generated">
            <a:extLst>
              <a:ext uri="{FF2B5EF4-FFF2-40B4-BE49-F238E27FC236}">
                <a16:creationId xmlns:a16="http://schemas.microsoft.com/office/drawing/2014/main" id="{B57B5507-9D16-080D-888A-E72CF46AF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9" r="1881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1640374-FA98-0013-7D50-E554AE928F43}"/>
              </a:ext>
            </a:extLst>
          </p:cNvPr>
          <p:cNvSpPr txBox="1"/>
          <p:nvPr/>
        </p:nvSpPr>
        <p:spPr>
          <a:xfrm>
            <a:off x="7389542" y="712563"/>
            <a:ext cx="4096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  <a:latin typeface="Consolas" panose="020B0609020204030204" pitchFamily="49" charset="0"/>
              </a:rPr>
              <a:t>Real-Time Vehicle Classification using CNN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3B7EA-C471-D566-20B2-C291DBE3E866}"/>
              </a:ext>
            </a:extLst>
          </p:cNvPr>
          <p:cNvSpPr txBox="1"/>
          <p:nvPr/>
        </p:nvSpPr>
        <p:spPr>
          <a:xfrm>
            <a:off x="6927924" y="5022014"/>
            <a:ext cx="43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Project By: Sonal S Varghese</a:t>
            </a:r>
          </a:p>
        </p:txBody>
      </p:sp>
    </p:spTree>
    <p:extLst>
      <p:ext uri="{BB962C8B-B14F-4D97-AF65-F5344CB8AC3E}">
        <p14:creationId xmlns:p14="http://schemas.microsoft.com/office/powerpoint/2010/main" val="188783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143-BB92-00A6-C1EE-2DBA383A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2DB59-C399-FFB2-489C-DC771BAC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E31F3924-ACD3-FB52-8532-600BC736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33C90133-82EC-85DD-0FE8-AEEB59B06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87522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E1317-E464-1143-1A5F-C69E9F4D5E91}"/>
              </a:ext>
            </a:extLst>
          </p:cNvPr>
          <p:cNvSpPr txBox="1"/>
          <p:nvPr/>
        </p:nvSpPr>
        <p:spPr>
          <a:xfrm>
            <a:off x="735668" y="1356032"/>
            <a:ext cx="1041340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Batch Normalization: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Batch Normalization (BatchNorm) stabilizes learning by normalizing the inputs of each layer </a:t>
            </a:r>
            <a:r>
              <a:rPr lang="en-US" sz="2000" b="1" dirty="0">
                <a:solidFill>
                  <a:schemeClr val="bg1"/>
                </a:solidFill>
              </a:rPr>
              <a:t>to have zero mean and unit variance. Computes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mean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chemeClr val="bg1"/>
                </a:solidFill>
              </a:rPr>
              <a:t>variance</a:t>
            </a:r>
            <a:r>
              <a:rPr lang="en-US" sz="2000" dirty="0">
                <a:solidFill>
                  <a:schemeClr val="bg1"/>
                </a:solidFill>
              </a:rPr>
              <a:t> of activations within a batch.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Why use it?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Helps </a:t>
            </a:r>
            <a:r>
              <a:rPr lang="en-US" sz="2000" b="1" dirty="0">
                <a:solidFill>
                  <a:schemeClr val="bg1"/>
                </a:solidFill>
              </a:rPr>
              <a:t>speed up convergence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Reduces </a:t>
            </a:r>
            <a:r>
              <a:rPr lang="en-US" sz="2000" b="1" dirty="0">
                <a:solidFill>
                  <a:schemeClr val="bg1"/>
                </a:solidFill>
              </a:rPr>
              <a:t>internal covariate shift</a:t>
            </a:r>
            <a:r>
              <a:rPr lang="en-US" sz="2000" dirty="0">
                <a:solidFill>
                  <a:schemeClr val="bg1"/>
                </a:solidFill>
              </a:rPr>
              <a:t> (i.e., changes in the input distribution)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Can act as a </a:t>
            </a:r>
            <a:r>
              <a:rPr lang="en-US" sz="2000" b="1" dirty="0">
                <a:solidFill>
                  <a:schemeClr val="bg1"/>
                </a:solidFill>
              </a:rPr>
              <a:t>regularizer.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A413-18E6-5503-1F5F-47873654D65F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Model Training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587416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143-BB92-00A6-C1EE-2DBA383A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2DB59-C399-FFB2-489C-DC771BAC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E31F3924-ACD3-FB52-8532-600BC736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33C90133-82EC-85DD-0FE8-AEEB59B06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87522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E1317-E464-1143-1A5F-C69E9F4D5E91}"/>
              </a:ext>
            </a:extLst>
          </p:cNvPr>
          <p:cNvSpPr txBox="1"/>
          <p:nvPr/>
        </p:nvSpPr>
        <p:spPr>
          <a:xfrm>
            <a:off x="838200" y="1356032"/>
            <a:ext cx="104134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Early Stopping:</a:t>
            </a:r>
          </a:p>
          <a:p>
            <a:r>
              <a:rPr lang="en-US" sz="2000" dirty="0">
                <a:solidFill>
                  <a:schemeClr val="bg1"/>
                </a:solidFill>
              </a:rPr>
              <a:t>Early Stopping </a:t>
            </a:r>
            <a:r>
              <a:rPr lang="en-US" sz="2000" b="1" dirty="0">
                <a:solidFill>
                  <a:schemeClr val="bg1"/>
                </a:solidFill>
              </a:rPr>
              <a:t>monitors model performance</a:t>
            </a:r>
            <a:r>
              <a:rPr lang="en-US" sz="2000" dirty="0">
                <a:solidFill>
                  <a:schemeClr val="bg1"/>
                </a:solidFill>
              </a:rPr>
              <a:t> and stops training when validation loss stops improving, preventing </a:t>
            </a:r>
            <a:r>
              <a:rPr lang="en-US" sz="2000" b="1" dirty="0">
                <a:solidFill>
                  <a:schemeClr val="bg1"/>
                </a:solidFill>
              </a:rPr>
              <a:t>overfitting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How it works internally: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During training, it checks the </a:t>
            </a:r>
            <a:r>
              <a:rPr lang="en-US" sz="2000" b="1" dirty="0">
                <a:solidFill>
                  <a:schemeClr val="bg1"/>
                </a:solidFill>
              </a:rPr>
              <a:t>validation loss</a:t>
            </a:r>
            <a:r>
              <a:rPr lang="en-US" sz="2000" dirty="0">
                <a:solidFill>
                  <a:schemeClr val="bg1"/>
                </a:solidFill>
              </a:rPr>
              <a:t> after each epoch.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If the validation loss </a:t>
            </a:r>
            <a:r>
              <a:rPr lang="en-US" sz="2000" b="1" dirty="0">
                <a:solidFill>
                  <a:schemeClr val="bg1"/>
                </a:solidFill>
              </a:rPr>
              <a:t>does not improve for a certain number of epochs (patience value)</a:t>
            </a:r>
            <a:r>
              <a:rPr lang="en-US" sz="2000" dirty="0">
                <a:solidFill>
                  <a:schemeClr val="bg1"/>
                </a:solidFill>
              </a:rPr>
              <a:t>, training stops.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avoids training for too long, which can lead to </a:t>
            </a:r>
            <a:r>
              <a:rPr lang="en-US" sz="2000" b="1" dirty="0">
                <a:solidFill>
                  <a:schemeClr val="bg1"/>
                </a:solidFill>
              </a:rPr>
              <a:t>overfitting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A413-18E6-5503-1F5F-47873654D65F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Model Training</a:t>
            </a:r>
            <a:endParaRPr lang="en-IN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B078B-79FE-B794-303E-AD6C33B3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614" y="4999603"/>
            <a:ext cx="6573167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39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305D11F0-0E66-D9F2-B262-82C7757A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C69DF005-24BE-CD0C-37F3-E159E0C4A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A3A82-59BE-2A84-1C51-23A37267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Training Accuracy : 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2000" dirty="0">
                <a:solidFill>
                  <a:schemeClr val="bg1"/>
                </a:solidFill>
              </a:rPr>
              <a:t>87..84%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Testing Accuracy : </a:t>
            </a: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2000" dirty="0">
                <a:solidFill>
                  <a:schemeClr val="bg1"/>
                </a:solidFill>
              </a:rPr>
              <a:t>79.96%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Performance Metrics: 	</a:t>
            </a:r>
            <a:r>
              <a:rPr lang="en-US" sz="2000" dirty="0">
                <a:solidFill>
                  <a:schemeClr val="bg1"/>
                </a:solidFill>
              </a:rPr>
              <a:t>Accuracy, Loss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5E377-A827-0C50-DA6F-8BFE7A72C0E0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Model Performance</a:t>
            </a:r>
            <a:endParaRPr lang="en-IN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710AF-6A58-578F-B954-F8A0F645B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211" y="388997"/>
            <a:ext cx="5877745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305D11F0-0E66-D9F2-B262-82C7757A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C69DF005-24BE-CD0C-37F3-E159E0C4A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A3A82-59BE-2A84-1C51-23A37267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43" y="1952046"/>
            <a:ext cx="10515600" cy="435133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How it Works: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takes live input from a camera or video stream.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Classifies objects in real-time.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Displays detected object category with confidence score.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5E377-A827-0C50-DA6F-8BFE7A72C0E0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Real-Time Implementation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39270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870E-2165-5A90-2ADC-ADD3E58D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1434-4DFA-70B2-5A3F-2A1C1941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7B306D46-2490-FB5B-92D0-7AECB2B9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6D90810A-89B1-3959-1FCD-2BA01166F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EF086-1B0B-7C77-D739-6F8B43451C1A}"/>
              </a:ext>
            </a:extLst>
          </p:cNvPr>
          <p:cNvSpPr txBox="1"/>
          <p:nvPr/>
        </p:nvSpPr>
        <p:spPr>
          <a:xfrm>
            <a:off x="785308" y="1043483"/>
            <a:ext cx="1041340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Successfully trained a CNN model for object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Achieved a reasonable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Future Work:</a:t>
            </a: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Improve dataset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Experiment with different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 model for real-time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0D0F4-4212-44E7-89B4-1C101A854257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Conclusion &amp; Future Work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2397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870E-2165-5A90-2ADC-ADD3E58D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1434-4DFA-70B2-5A3F-2A1C1941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7B306D46-2490-FB5B-92D0-7AECB2B9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6D90810A-89B1-3959-1FCD-2BA01166F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EF086-1B0B-7C77-D739-6F8B43451C1A}"/>
              </a:ext>
            </a:extLst>
          </p:cNvPr>
          <p:cNvSpPr txBox="1"/>
          <p:nvPr/>
        </p:nvSpPr>
        <p:spPr>
          <a:xfrm>
            <a:off x="726143" y="1855135"/>
            <a:ext cx="104134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BatchNorm: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https://www.geeksforgeeks.org/what-is-batch-normalization-in-deep-learning/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Dropout: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hlinkClick r:id="rId6"/>
              </a:rPr>
              <a:t>https://www.geeksforgeeks.org/dropout-in-neural-networks/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Early Stopping: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hlinkClick r:id="rId7"/>
              </a:rPr>
              <a:t>https://www.geeksforgeeks.org/regularization-by-early-stopping/ 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0D0F4-4212-44E7-89B4-1C101A854257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References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7952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C04CB884-89FE-4FD9-5927-491C39EB5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" b="7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F1B07-0B57-8C0B-601B-0085A93596DF}"/>
              </a:ext>
            </a:extLst>
          </p:cNvPr>
          <p:cNvSpPr txBox="1"/>
          <p:nvPr/>
        </p:nvSpPr>
        <p:spPr>
          <a:xfrm>
            <a:off x="2357717" y="150602"/>
            <a:ext cx="747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Introduction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E2D0C-F8C7-A09C-960B-3D4DE24ABE51}"/>
              </a:ext>
            </a:extLst>
          </p:cNvPr>
          <p:cNvSpPr txBox="1"/>
          <p:nvPr/>
        </p:nvSpPr>
        <p:spPr>
          <a:xfrm>
            <a:off x="679523" y="1444419"/>
            <a:ext cx="108329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📌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Introduction to the Project: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project focuses on object classification using Convolutional Neural Networks (CNNs).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goal is to accurately classify images into different vehicle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Deep learning techniques like Dropout, Batch Normalization, and Early Stopping are used to optimize model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dataset consists of images of various vehicles and airplanes, ensuring diversity for better model training.</a:t>
            </a:r>
          </a:p>
          <a:p>
            <a:endParaRPr lang="en-US" sz="2400" dirty="0"/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dirty="0"/>
              <a:t>📌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Why CNN?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CNNs are powerful for image recognition tasks due to their ability to automatically learn spatial hierarchies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They reduce the need for manual feature extraction, making them ideal for object classification.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8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C04CB884-89FE-4FD9-5927-491C39EB5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" b="7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F1B07-0B57-8C0B-601B-0085A93596DF}"/>
              </a:ext>
            </a:extLst>
          </p:cNvPr>
          <p:cNvSpPr txBox="1"/>
          <p:nvPr/>
        </p:nvSpPr>
        <p:spPr>
          <a:xfrm>
            <a:off x="2357717" y="150602"/>
            <a:ext cx="747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Overview of the Project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E2D0C-F8C7-A09C-960B-3D4DE24ABE51}"/>
              </a:ext>
            </a:extLst>
          </p:cNvPr>
          <p:cNvSpPr txBox="1"/>
          <p:nvPr/>
        </p:nvSpPr>
        <p:spPr>
          <a:xfrm>
            <a:off x="679524" y="1812655"/>
            <a:ext cx="1083295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IN" sz="2400" dirty="0">
                <a:solidFill>
                  <a:schemeClr val="bg1"/>
                </a:solidFill>
              </a:rPr>
              <a:t>📌</a:t>
            </a:r>
            <a:r>
              <a:rPr lang="en-US" sz="2400" b="1" dirty="0">
                <a:solidFill>
                  <a:schemeClr val="bg1"/>
                </a:solidFill>
              </a:rPr>
              <a:t>Objective: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Develop a Convolutional Neural Network (CNN) model for object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Train the model to accurately classify objects into predefined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Use Deep Learning techniques to improve accuracy and generalization.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📌</a:t>
            </a:r>
            <a:r>
              <a:rPr lang="en-US" sz="2400" b="1" dirty="0">
                <a:solidFill>
                  <a:schemeClr val="bg1"/>
                </a:solidFill>
              </a:rPr>
              <a:t>Categories Used: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	✈</a:t>
            </a:r>
            <a:r>
              <a:rPr lang="en-US" sz="2000" dirty="0">
                <a:solidFill>
                  <a:schemeClr val="bg1"/>
                </a:solidFill>
              </a:rPr>
              <a:t>Airplane</a:t>
            </a:r>
          </a:p>
          <a:p>
            <a:r>
              <a:rPr lang="en-IN" sz="2000" dirty="0">
                <a:solidFill>
                  <a:schemeClr val="bg1"/>
                </a:solidFill>
              </a:rPr>
              <a:t>	🚗</a:t>
            </a:r>
            <a:r>
              <a:rPr lang="en-US" sz="2000" dirty="0">
                <a:solidFill>
                  <a:schemeClr val="bg1"/>
                </a:solidFill>
              </a:rPr>
              <a:t>Car</a:t>
            </a:r>
          </a:p>
          <a:p>
            <a:r>
              <a:rPr lang="en-IN" sz="2000" dirty="0">
                <a:solidFill>
                  <a:schemeClr val="bg1"/>
                </a:solidFill>
              </a:rPr>
              <a:t>	🚌</a:t>
            </a:r>
            <a:r>
              <a:rPr lang="en-US" sz="2000" dirty="0">
                <a:solidFill>
                  <a:schemeClr val="bg1"/>
                </a:solidFill>
              </a:rPr>
              <a:t>Bus</a:t>
            </a:r>
          </a:p>
          <a:p>
            <a:r>
              <a:rPr lang="en-IN" sz="2000" dirty="0">
                <a:solidFill>
                  <a:srgbClr val="FF0000"/>
                </a:solidFill>
              </a:rPr>
              <a:t>	🏍</a:t>
            </a:r>
            <a:r>
              <a:rPr lang="en-US" sz="2000" dirty="0">
                <a:solidFill>
                  <a:schemeClr val="bg1"/>
                </a:solidFill>
              </a:rPr>
              <a:t>Motorcycle</a:t>
            </a:r>
          </a:p>
          <a:p>
            <a:r>
              <a:rPr lang="en-IN" sz="2000" dirty="0">
                <a:solidFill>
                  <a:schemeClr val="bg1"/>
                </a:solidFill>
              </a:rPr>
              <a:t>	🚛</a:t>
            </a:r>
            <a:r>
              <a:rPr lang="en-US" sz="2000" dirty="0">
                <a:solidFill>
                  <a:schemeClr val="bg1"/>
                </a:solidFill>
              </a:rPr>
              <a:t>Truck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923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C04CB884-89FE-4FD9-5927-491C39EB5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" b="7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F1B07-0B57-8C0B-601B-0085A93596DF}"/>
              </a:ext>
            </a:extLst>
          </p:cNvPr>
          <p:cNvSpPr txBox="1"/>
          <p:nvPr/>
        </p:nvSpPr>
        <p:spPr>
          <a:xfrm>
            <a:off x="2357717" y="150602"/>
            <a:ext cx="747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Presentation Workflow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E2D0C-F8C7-A09C-960B-3D4DE24ABE51}"/>
              </a:ext>
            </a:extLst>
          </p:cNvPr>
          <p:cNvSpPr txBox="1"/>
          <p:nvPr/>
        </p:nvSpPr>
        <p:spPr>
          <a:xfrm>
            <a:off x="679524" y="1831316"/>
            <a:ext cx="108329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Data Collection:</a:t>
            </a:r>
            <a:r>
              <a:rPr lang="en-US" sz="2000" dirty="0">
                <a:solidFill>
                  <a:schemeClr val="bg1"/>
                </a:solidFill>
              </a:rPr>
              <a:t> Gathered images from various sources.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Data Preprocessing:</a:t>
            </a:r>
            <a:r>
              <a:rPr lang="en-US" sz="2000" dirty="0">
                <a:solidFill>
                  <a:schemeClr val="bg1"/>
                </a:solidFill>
              </a:rPr>
              <a:t> Image resizing, normalization, and augmentation.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Model Training: </a:t>
            </a:r>
            <a:r>
              <a:rPr lang="en-US" sz="2000" dirty="0">
                <a:solidFill>
                  <a:schemeClr val="bg1"/>
                </a:solidFill>
              </a:rPr>
              <a:t>Implemented CNN with multiple layers.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Optimization: </a:t>
            </a:r>
            <a:r>
              <a:rPr lang="en-US" sz="2000" dirty="0">
                <a:solidFill>
                  <a:schemeClr val="bg1"/>
                </a:solidFill>
              </a:rPr>
              <a:t>Used techniques like Batch Normalization and Dropout.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Evaluation: </a:t>
            </a:r>
            <a:r>
              <a:rPr lang="en-US" sz="2000" dirty="0">
                <a:solidFill>
                  <a:schemeClr val="bg1"/>
                </a:solidFill>
              </a:rPr>
              <a:t>Tested model performance using metrics like accuracy and loss.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Implementation: Real-Time classification using webcam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97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a jet engine&#10;&#10;Description automatically generated">
            <a:extLst>
              <a:ext uri="{FF2B5EF4-FFF2-40B4-BE49-F238E27FC236}">
                <a16:creationId xmlns:a16="http://schemas.microsoft.com/office/drawing/2014/main" id="{B2A90BC9-8924-CFC4-8317-B1A71F8C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Close-up of a jet engine&#10;&#10;Description automatically generated">
            <a:extLst>
              <a:ext uri="{FF2B5EF4-FFF2-40B4-BE49-F238E27FC236}">
                <a16:creationId xmlns:a16="http://schemas.microsoft.com/office/drawing/2014/main" id="{DFD937B3-2976-4254-61BF-3D57CFFA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1F00DD-B62C-70FA-7FF4-C3755BD50EA2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Data Collection</a:t>
            </a:r>
            <a:endParaRPr lang="en-IN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56E6D-5A80-02B3-FF5A-3DC931898075}"/>
              </a:ext>
            </a:extLst>
          </p:cNvPr>
          <p:cNvSpPr txBox="1"/>
          <p:nvPr/>
        </p:nvSpPr>
        <p:spPr>
          <a:xfrm>
            <a:off x="889298" y="1696626"/>
            <a:ext cx="1041340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📌 Data Source: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Images were sourced using automated web scraping from Google and DuckDuckGo.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dataset of five categories was created: Airplane, Car, Bus, Motorcycle and Truck.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Ensured a balanced dataset with 1000 images per category.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Challenges &amp; Solutions: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Issue:</a:t>
            </a:r>
            <a:r>
              <a:rPr lang="en-US" sz="2000" dirty="0">
                <a:solidFill>
                  <a:schemeClr val="bg1"/>
                </a:solidFill>
              </a:rPr>
              <a:t> Dataset imbalance between categories.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✅ </a:t>
            </a:r>
            <a:r>
              <a:rPr lang="en-US" sz="2000" b="1" dirty="0">
                <a:solidFill>
                  <a:schemeClr val="bg1"/>
                </a:solidFill>
              </a:rPr>
              <a:t>Solution:</a:t>
            </a:r>
            <a:r>
              <a:rPr lang="en-US" sz="2000" dirty="0">
                <a:solidFill>
                  <a:schemeClr val="bg1"/>
                </a:solidFill>
              </a:rPr>
              <a:t> Ensured a balanced dataset while maintaining real-world variability.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Issue:</a:t>
            </a:r>
            <a:r>
              <a:rPr lang="en-US" sz="2000" dirty="0">
                <a:solidFill>
                  <a:schemeClr val="bg1"/>
                </a:solidFill>
              </a:rPr>
              <a:t> Noisy and irrelevant images.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✅ </a:t>
            </a:r>
            <a:r>
              <a:rPr lang="en-US" sz="2000" b="1" dirty="0">
                <a:solidFill>
                  <a:schemeClr val="bg1"/>
                </a:solidFill>
              </a:rPr>
              <a:t>Solution:</a:t>
            </a:r>
            <a:r>
              <a:rPr lang="en-US" sz="2000" dirty="0">
                <a:solidFill>
                  <a:schemeClr val="bg1"/>
                </a:solidFill>
              </a:rPr>
              <a:t> Manually filtered low-quality images and removed duplicates.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69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a jet engine&#10;&#10;Description automatically generated">
            <a:extLst>
              <a:ext uri="{FF2B5EF4-FFF2-40B4-BE49-F238E27FC236}">
                <a16:creationId xmlns:a16="http://schemas.microsoft.com/office/drawing/2014/main" id="{B2A90BC9-8924-CFC4-8317-B1A71F8C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Close-up of a jet engine&#10;&#10;Description automatically generated">
            <a:extLst>
              <a:ext uri="{FF2B5EF4-FFF2-40B4-BE49-F238E27FC236}">
                <a16:creationId xmlns:a16="http://schemas.microsoft.com/office/drawing/2014/main" id="{DFD937B3-2976-4254-61BF-3D57CFFA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1F00DD-B62C-70FA-7FF4-C3755BD50EA2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Data Preprocessing</a:t>
            </a:r>
            <a:endParaRPr lang="en-IN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56E6D-5A80-02B3-FF5A-3DC931898075}"/>
              </a:ext>
            </a:extLst>
          </p:cNvPr>
          <p:cNvSpPr txBox="1"/>
          <p:nvPr/>
        </p:nvSpPr>
        <p:spPr>
          <a:xfrm>
            <a:off x="726143" y="1721090"/>
            <a:ext cx="108688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Image Resizing: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Standardized all images to a fixed resolution. Resized images to a fixed size (150x150).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Normalization:</a:t>
            </a:r>
            <a:r>
              <a:rPr lang="en-US" sz="2000" dirty="0">
                <a:solidFill>
                  <a:schemeClr val="bg1"/>
                </a:solidFill>
              </a:rPr>
              <a:t> Scaled pixel values to the range [0,1] to improve model stability.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Converted images to NumPy arrays.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Train Test Split: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Split dataset into training and test sets.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2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143-BB92-00A6-C1EE-2DBA383A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2DB59-C399-FFB2-489C-DC771BAC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E31F3924-ACD3-FB52-8532-600BC736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33C90133-82EC-85DD-0FE8-AEEB59B06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E1317-E464-1143-1A5F-C69E9F4D5E91}"/>
              </a:ext>
            </a:extLst>
          </p:cNvPr>
          <p:cNvSpPr txBox="1"/>
          <p:nvPr/>
        </p:nvSpPr>
        <p:spPr>
          <a:xfrm>
            <a:off x="785308" y="1043483"/>
            <a:ext cx="1041340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Convolutional Neural Network (CNN) Architecture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Input Layer:</a:t>
            </a:r>
            <a:r>
              <a:rPr lang="en-US" sz="2000" dirty="0">
                <a:solidFill>
                  <a:schemeClr val="bg1"/>
                </a:solidFill>
              </a:rPr>
              <a:t> Image size (e.g., 150x150x3).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Convolutional Layers:</a:t>
            </a:r>
            <a:r>
              <a:rPr lang="en-US" sz="2000" dirty="0">
                <a:solidFill>
                  <a:schemeClr val="bg1"/>
                </a:solidFill>
              </a:rPr>
              <a:t> Extract spatial features using </a:t>
            </a:r>
            <a:r>
              <a:rPr lang="en-US" sz="2000" b="1" dirty="0">
                <a:solidFill>
                  <a:schemeClr val="bg1"/>
                </a:solidFill>
              </a:rPr>
              <a:t>Conv2D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Batch Normalization:</a:t>
            </a:r>
            <a:r>
              <a:rPr lang="en-US" sz="2000" dirty="0">
                <a:solidFill>
                  <a:schemeClr val="bg1"/>
                </a:solidFill>
              </a:rPr>
              <a:t> Stabilizes training and speeds up convergence.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MaxPooling Layers:</a:t>
            </a:r>
            <a:r>
              <a:rPr lang="en-US" sz="2000" dirty="0">
                <a:solidFill>
                  <a:schemeClr val="bg1"/>
                </a:solidFill>
              </a:rPr>
              <a:t> Reduce spatial dimensions while retaining important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Dropout Layers:</a:t>
            </a:r>
            <a:r>
              <a:rPr lang="en-US" sz="2000" dirty="0">
                <a:solidFill>
                  <a:schemeClr val="bg1"/>
                </a:solidFill>
              </a:rPr>
              <a:t> Prevent overfitting by randomly deactivating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Flatten Layer:</a:t>
            </a:r>
            <a:r>
              <a:rPr lang="en-US" sz="2000" dirty="0">
                <a:solidFill>
                  <a:schemeClr val="bg1"/>
                </a:solidFill>
              </a:rPr>
              <a:t> Converts feature maps into a 1D vector.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Fully Connected Layers (Dense):</a:t>
            </a:r>
            <a:r>
              <a:rPr lang="en-US" sz="2000" dirty="0">
                <a:solidFill>
                  <a:schemeClr val="bg1"/>
                </a:solidFill>
              </a:rPr>
              <a:t> Learn complex patterns and 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Output Layer:</a:t>
            </a:r>
            <a:r>
              <a:rPr lang="en-US" sz="2000" dirty="0">
                <a:solidFill>
                  <a:schemeClr val="bg1"/>
                </a:solidFill>
              </a:rPr>
              <a:t> Uses </a:t>
            </a:r>
            <a:r>
              <a:rPr lang="en-US" sz="2000" b="1" dirty="0">
                <a:solidFill>
                  <a:schemeClr val="bg1"/>
                </a:solidFill>
              </a:rPr>
              <a:t>SoftMax activation</a:t>
            </a:r>
            <a:r>
              <a:rPr lang="en-US" sz="2000" dirty="0">
                <a:solidFill>
                  <a:schemeClr val="bg1"/>
                </a:solidFill>
              </a:rPr>
              <a:t> for multi-class classification.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A413-18E6-5503-1F5F-47873654D65F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Model Architecture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3740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143-BB92-00A6-C1EE-2DBA383A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2DB59-C399-FFB2-489C-DC771BAC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E31F3924-ACD3-FB52-8532-600BC736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33C90133-82EC-85DD-0FE8-AEEB59B06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97047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E1317-E464-1143-1A5F-C69E9F4D5E91}"/>
              </a:ext>
            </a:extLst>
          </p:cNvPr>
          <p:cNvSpPr txBox="1"/>
          <p:nvPr/>
        </p:nvSpPr>
        <p:spPr>
          <a:xfrm>
            <a:off x="940397" y="1631296"/>
            <a:ext cx="1041340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Training the CNN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Dataset Preparation</a:t>
            </a:r>
            <a:r>
              <a:rPr lang="en-IN" sz="2000" b="1" dirty="0">
                <a:solidFill>
                  <a:schemeClr val="bg1"/>
                </a:solidFill>
              </a:rPr>
              <a:t>:</a:t>
            </a:r>
            <a:r>
              <a:rPr lang="en-IN" sz="2000" dirty="0">
                <a:solidFill>
                  <a:schemeClr val="bg1"/>
                </a:solidFill>
              </a:rPr>
              <a:t> Images resized, normalized, and split into training &amp; validation 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Loss Function: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Categorical Cross-Entropy.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Optimizer: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Adam (adaptive learning rate optimization).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Metrics: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Accuracy used to evaluate model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Key Techniques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Batch Normalization: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Stabilizes activations and speeds up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Dropout: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Prevents overfitting by randomly disabling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Early Stopping: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Stops training when validation loss stops improving.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A413-18E6-5503-1F5F-47873654D65F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Model Training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9120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143-BB92-00A6-C1EE-2DBA383A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2DB59-C399-FFB2-489C-DC771BAC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lose-up of a jet engine&#10;&#10;Description automatically generated">
            <a:extLst>
              <a:ext uri="{FF2B5EF4-FFF2-40B4-BE49-F238E27FC236}">
                <a16:creationId xmlns:a16="http://schemas.microsoft.com/office/drawing/2014/main" id="{E31F3924-ACD3-FB52-8532-600BC736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lose-up of a jet engine&#10;&#10;Description automatically generated">
            <a:extLst>
              <a:ext uri="{FF2B5EF4-FFF2-40B4-BE49-F238E27FC236}">
                <a16:creationId xmlns:a16="http://schemas.microsoft.com/office/drawing/2014/main" id="{33C90133-82EC-85DD-0FE8-AEEB59B06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colorTemperature colorTemp="1500"/>
                    </a14:imgEffect>
                    <a14:imgEffect>
                      <a14:saturation sat="246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5372" r="5587" b="2926"/>
          <a:stretch/>
        </p:blipFill>
        <p:spPr>
          <a:xfrm>
            <a:off x="587522" y="1043482"/>
            <a:ext cx="10868810" cy="560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E1317-E464-1143-1A5F-C69E9F4D5E91}"/>
              </a:ext>
            </a:extLst>
          </p:cNvPr>
          <p:cNvSpPr txBox="1"/>
          <p:nvPr/>
        </p:nvSpPr>
        <p:spPr>
          <a:xfrm>
            <a:off x="815225" y="1283010"/>
            <a:ext cx="104134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Dropout:</a:t>
            </a:r>
          </a:p>
          <a:p>
            <a:r>
              <a:rPr lang="en-US" sz="2000" dirty="0">
                <a:solidFill>
                  <a:schemeClr val="bg1"/>
                </a:solidFill>
              </a:rPr>
              <a:t>Dropout is a </a:t>
            </a:r>
            <a:r>
              <a:rPr lang="en-US" sz="2000" b="1" dirty="0">
                <a:solidFill>
                  <a:schemeClr val="bg1"/>
                </a:solidFill>
              </a:rPr>
              <a:t>regularization technique</a:t>
            </a:r>
            <a:r>
              <a:rPr lang="en-US" sz="2000" dirty="0">
                <a:solidFill>
                  <a:schemeClr val="bg1"/>
                </a:solidFill>
              </a:rPr>
              <a:t> that prevents overfitting by randomly setting some neurons' outputs to </a:t>
            </a:r>
            <a:r>
              <a:rPr lang="en-US" sz="2000" b="1" dirty="0">
                <a:solidFill>
                  <a:schemeClr val="bg1"/>
                </a:solidFill>
              </a:rPr>
              <a:t>zero</a:t>
            </a:r>
            <a:r>
              <a:rPr lang="en-US" sz="2000" dirty="0">
                <a:solidFill>
                  <a:schemeClr val="bg1"/>
                </a:solidFill>
              </a:rPr>
              <a:t> during training.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How it works internally: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During training, for each batch, Dropout randomly selects a fraction of neurons and sets their output to </a:t>
            </a:r>
            <a:r>
              <a:rPr lang="en-US" sz="2000" b="1" dirty="0">
                <a:solidFill>
                  <a:schemeClr val="bg1"/>
                </a:solidFill>
              </a:rPr>
              <a:t>zero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forces the network to </a:t>
            </a:r>
            <a:r>
              <a:rPr lang="en-US" sz="2000" b="1" dirty="0">
                <a:solidFill>
                  <a:schemeClr val="bg1"/>
                </a:solidFill>
              </a:rPr>
              <a:t>not rely on specific neurons</a:t>
            </a:r>
            <a:r>
              <a:rPr lang="en-US" sz="2000" dirty="0">
                <a:solidFill>
                  <a:schemeClr val="bg1"/>
                </a:solidFill>
              </a:rPr>
              <a:t> and instead distribute learning across the model.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At inference (testing) time, no neurons are dropped, but their activations are scaled to compensate for the missing neurons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A413-18E6-5503-1F5F-47873654D65F}"/>
              </a:ext>
            </a:extLst>
          </p:cNvPr>
          <p:cNvSpPr txBox="1"/>
          <p:nvPr/>
        </p:nvSpPr>
        <p:spPr>
          <a:xfrm>
            <a:off x="2162286" y="200678"/>
            <a:ext cx="765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Model Training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37881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916</Words>
  <Application>Microsoft Office PowerPoint</Application>
  <PresentationFormat>Widescreen</PresentationFormat>
  <Paragraphs>145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varghese</dc:creator>
  <cp:lastModifiedBy>sonal varghese</cp:lastModifiedBy>
  <cp:revision>12</cp:revision>
  <dcterms:created xsi:type="dcterms:W3CDTF">2025-02-06T18:44:14Z</dcterms:created>
  <dcterms:modified xsi:type="dcterms:W3CDTF">2025-03-26T10:50:34Z</dcterms:modified>
</cp:coreProperties>
</file>